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4" r:id="rId4"/>
    <p:sldId id="266" r:id="rId5"/>
    <p:sldId id="259" r:id="rId6"/>
    <p:sldId id="273" r:id="rId7"/>
    <p:sldId id="272" r:id="rId8"/>
    <p:sldId id="271" r:id="rId9"/>
    <p:sldId id="275" r:id="rId10"/>
    <p:sldId id="276" r:id="rId11"/>
    <p:sldId id="277" r:id="rId12"/>
    <p:sldId id="278" r:id="rId13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3298" autoAdjust="0"/>
  </p:normalViewPr>
  <p:slideViewPr>
    <p:cSldViewPr>
      <p:cViewPr>
        <p:scale>
          <a:sx n="75" d="100"/>
          <a:sy n="75" d="100"/>
        </p:scale>
        <p:origin x="-37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4E605-8F97-4A77-A912-61733A653DCD}" type="datetimeFigureOut">
              <a:rPr lang="es-MX" smtClean="0"/>
              <a:pPr/>
              <a:t>02/10/2012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A5E9F-7EE3-488F-BAC7-ED2EFF19BCF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1430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A5E9F-7EE3-488F-BAC7-ED2EFF19BCF8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A5E9F-7EE3-488F-BAC7-ED2EFF19BCF8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02/10/2012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  <p:pic>
        <p:nvPicPr>
          <p:cNvPr id="7" name="Content Placeholder 3" descr="03-INDEX Reynosa CC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324600" y="5486400"/>
            <a:ext cx="2731008" cy="12557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02/10/2012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02/10/2012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/>
          <a:lstStyle>
            <a:lvl1pPr algn="l"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02/10/2012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  <p:pic>
        <p:nvPicPr>
          <p:cNvPr id="7" name="Content Placeholder 3" descr="03-INDEX Reynosa CC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87466" y="5791200"/>
            <a:ext cx="2068142" cy="9509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02/10/2012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02/10/2012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02/10/2012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02/10/2012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02/10/2012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02/10/2012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73F5-EA60-44CD-A7EE-9A98E05842C0}" type="datetimeFigureOut">
              <a:rPr lang="es-MX" smtClean="0"/>
              <a:pPr/>
              <a:t>02/10/2012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573F5-EA60-44CD-A7EE-9A98E05842C0}" type="datetimeFigureOut">
              <a:rPr lang="es-MX" smtClean="0"/>
              <a:pPr/>
              <a:t>02/10/2012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DCB5B-75CF-4021-B7FA-6274187F94A2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o@ventanillaunica.gob.mx" TargetMode="External"/><Relationship Id="rId2" Type="http://schemas.openxmlformats.org/officeDocument/2006/relationships/hyperlink" Target="http://www.ventanillaunica.gob.mx/cs/groups/public/documents/contenidovu/mdaw/mda5/~edisp/vucem009043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mailto:ventanillaunica@sat.gob.m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ftp://ftp2.sat.gob.mx/asistencia_servicio_ftp/publicaciones/boletines/com2012_073.pdf" TargetMode="External"/><Relationship Id="rId3" Type="http://schemas.openxmlformats.org/officeDocument/2006/relationships/hyperlink" Target="http://dof.gob.mx/nota_detalle.php?codigo=5265186&amp;fecha=23/08/2012" TargetMode="External"/><Relationship Id="rId7" Type="http://schemas.openxmlformats.org/officeDocument/2006/relationships/hyperlink" Target="ftp://ftp2.sat.gob.mx/asistencia_servicio_ftp/publicaciones/boletines/com2012_07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duanas.gob.mx/aduana_mexico/2012/descargas/boletines/Boletin2012_P065.pdf" TargetMode="External"/><Relationship Id="rId5" Type="http://schemas.openxmlformats.org/officeDocument/2006/relationships/hyperlink" Target="http://dof.gob.mx/nota_detalle.php?codigo=5267330&amp;fecha=07/09/2012" TargetMode="External"/><Relationship Id="rId10" Type="http://schemas.openxmlformats.org/officeDocument/2006/relationships/image" Target="../media/image3.jpeg"/><Relationship Id="rId4" Type="http://schemas.openxmlformats.org/officeDocument/2006/relationships/hyperlink" Target="http://dof.gob.mx/nota_detalle.php?codigo=5267066&amp;fecha=06/09/2012" TargetMode="External"/><Relationship Id="rId9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of.gob.mx/nota_detalle.php?codigo=5267909&amp;fecha=13/09/2012" TargetMode="External"/><Relationship Id="rId3" Type="http://schemas.openxmlformats.org/officeDocument/2006/relationships/hyperlink" Target="http://www.cbp.gov/xp/cgov/newsroom/highlights/ac_gina_trade.xml" TargetMode="External"/><Relationship Id="rId7" Type="http://schemas.openxmlformats.org/officeDocument/2006/relationships/hyperlink" Target="http://www.dof.gob.mx/nota_detalle.php?codigo=5266564&amp;fecha=05/09/201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of.gob.mx/nota_detalle.php?codigo=5266224&amp;fecha=03/09/2012" TargetMode="External"/><Relationship Id="rId11" Type="http://schemas.openxmlformats.org/officeDocument/2006/relationships/image" Target="../media/image5.jpeg"/><Relationship Id="rId5" Type="http://schemas.openxmlformats.org/officeDocument/2006/relationships/hyperlink" Target="http://www.dof.gob.mx/nota_detalle.php?codigo=5266223&amp;fecha=03/09/2012" TargetMode="External"/><Relationship Id="rId10" Type="http://schemas.openxmlformats.org/officeDocument/2006/relationships/image" Target="../media/image4.gif"/><Relationship Id="rId4" Type="http://schemas.openxmlformats.org/officeDocument/2006/relationships/hyperlink" Target="http://www.cbp.gov/xp/cgov/newsroom/highlights/us_mex_progress.xml" TargetMode="External"/><Relationship Id="rId9" Type="http://schemas.openxmlformats.org/officeDocument/2006/relationships/hyperlink" Target="http://www.dof.gob.mx/nota_detalle.php?codigo=5269851&amp;fecha=24/09/201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ntanillaunica.gob.mx/cs/groups/public/documents/contenidovu/mdaw/mdew/~edisp/vucem010992.pdf" TargetMode="External"/><Relationship Id="rId2" Type="http://schemas.openxmlformats.org/officeDocument/2006/relationships/hyperlink" Target="https://www.ventanillaunica.gob.mx/cs/groups/public/documents/contenidovu/mdaw/mdew/~edisp/vucem010580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www.ventanillaunica.gob.mx/cs/groups/public/documents/contenidovu/mdaw/mdex/~edisp/vucem011187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/>
          </a:bodyPr>
          <a:lstStyle/>
          <a:p>
            <a:r>
              <a:rPr lang="es-MX" dirty="0" smtClean="0"/>
              <a:t>INDEX REYNOSA</a:t>
            </a:r>
            <a:br>
              <a:rPr lang="es-MX" dirty="0" smtClean="0"/>
            </a:br>
            <a:r>
              <a:rPr lang="es-MX" dirty="0" smtClean="0"/>
              <a:t>Comité de Comercio Exterior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124200"/>
            <a:ext cx="6172200" cy="1752600"/>
          </a:xfrm>
        </p:spPr>
        <p:txBody>
          <a:bodyPr>
            <a:normAutofit/>
          </a:bodyPr>
          <a:lstStyle/>
          <a:p>
            <a:r>
              <a:rPr lang="es-MX" dirty="0" smtClean="0"/>
              <a:t>Junta mensual de Octubre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Comunicación de Fallas de VUCEM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es-MX" sz="2000" b="1" u="sng" dirty="0" smtClean="0"/>
              <a:t>Problemática</a:t>
            </a:r>
          </a:p>
          <a:p>
            <a:r>
              <a:rPr lang="es-MX" sz="2000" dirty="0" smtClean="0"/>
              <a:t>Comunicaciones masivas (email) aunque extensas no son efectivas</a:t>
            </a:r>
          </a:p>
          <a:p>
            <a:r>
              <a:rPr lang="es-MX" sz="2000" dirty="0" smtClean="0"/>
              <a:t>No se utilizan los canales o procedimientos oficiales para reportar la fallas</a:t>
            </a:r>
          </a:p>
          <a:p>
            <a:r>
              <a:rPr lang="es-MX" sz="2000" dirty="0" smtClean="0"/>
              <a:t>Malestar por terceros copiados (saturación de correos,  reportes o quejas sin no. de referencia)</a:t>
            </a:r>
          </a:p>
          <a:p>
            <a:endParaRPr lang="en-US" sz="22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s-MX" sz="2000" b="1" dirty="0" smtClean="0"/>
          </a:p>
          <a:p>
            <a:endParaRPr lang="es-MX" dirty="0" smtClean="0"/>
          </a:p>
        </p:txBody>
      </p:sp>
      <p:pic>
        <p:nvPicPr>
          <p:cNvPr id="13" name="Picture 12" descr="VUC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914400"/>
            <a:ext cx="838200" cy="7840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8297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Comunicación de Fallas de VUCEM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pPr marL="342900" lvl="1" indent="-342900">
              <a:buNone/>
            </a:pPr>
            <a:endParaRPr lang="es-MX" sz="1200" b="1" dirty="0" smtClean="0"/>
          </a:p>
          <a:p>
            <a:pPr marL="342900" lvl="1" indent="-342900">
              <a:buNone/>
            </a:pPr>
            <a:r>
              <a:rPr lang="es-MX" sz="2000" b="1" u="sng" dirty="0" smtClean="0"/>
              <a:t>Procedimiento</a:t>
            </a:r>
          </a:p>
          <a:p>
            <a:r>
              <a:rPr lang="es-MX" sz="2000" i="1" dirty="0" smtClean="0"/>
              <a:t>Reportar la falla al 01-800-VUCEM (88236)</a:t>
            </a:r>
          </a:p>
          <a:p>
            <a:pPr lvl="1"/>
            <a:r>
              <a:rPr lang="es-MX" sz="1800" i="1" dirty="0" smtClean="0"/>
              <a:t>Descripción de falla</a:t>
            </a:r>
          </a:p>
          <a:p>
            <a:pPr lvl="1"/>
            <a:r>
              <a:rPr lang="es-MX" sz="1800" i="1" dirty="0" smtClean="0"/>
              <a:t>Modulo en el que se presenta</a:t>
            </a:r>
          </a:p>
          <a:p>
            <a:pPr lvl="1"/>
            <a:r>
              <a:rPr lang="es-MX" sz="1800" i="1" dirty="0" smtClean="0"/>
              <a:t>Código de error, en caso de que muestre.  Si es Web Service enviar “request” y “reponse” correspondiente. </a:t>
            </a:r>
            <a:r>
              <a:rPr lang="es-MX" sz="1800" dirty="0" smtClean="0"/>
              <a:t> (</a:t>
            </a:r>
            <a:r>
              <a:rPr lang="es-MX" sz="1800" dirty="0" smtClean="0">
                <a:hlinkClick r:id="rId2"/>
              </a:rPr>
              <a:t>Hoja Infomativa No.76</a:t>
            </a:r>
            <a:r>
              <a:rPr lang="es-MX" sz="1800" dirty="0" smtClean="0"/>
              <a:t>)</a:t>
            </a:r>
          </a:p>
          <a:p>
            <a:r>
              <a:rPr lang="es-MX" sz="2000" dirty="0" smtClean="0"/>
              <a:t>Enviar no. de reporte y descripción del mismo a:</a:t>
            </a:r>
          </a:p>
          <a:p>
            <a:pPr lvl="1"/>
            <a:r>
              <a:rPr lang="es-MX" sz="1800" dirty="0" smtClean="0">
                <a:hlinkClick r:id="rId3"/>
              </a:rPr>
              <a:t>contacto@ventanillaunica.gob.mx</a:t>
            </a:r>
            <a:r>
              <a:rPr lang="es-MX" sz="1800" dirty="0" smtClean="0"/>
              <a:t> y </a:t>
            </a:r>
            <a:r>
              <a:rPr lang="es-MX" sz="1800" dirty="0" smtClean="0">
                <a:hlinkClick r:id="rId4"/>
              </a:rPr>
              <a:t>ventanillaunica@sat.gob.mx</a:t>
            </a:r>
            <a:r>
              <a:rPr lang="es-MX" sz="1800" dirty="0" smtClean="0"/>
              <a:t> </a:t>
            </a:r>
          </a:p>
          <a:p>
            <a:pPr lvl="1"/>
            <a:r>
              <a:rPr lang="es-MX" sz="1800" dirty="0" smtClean="0"/>
              <a:t>Por separado, enviar mismo reporte a CE de Index Reynosa agregando la cantidad de embarques afectados e información de impacto económico (en caso de ser posible)</a:t>
            </a:r>
          </a:p>
          <a:p>
            <a:r>
              <a:rPr lang="es-MX" sz="2000" dirty="0" smtClean="0"/>
              <a:t>La empresa que desee su información sea tratada como anónima, lo comunicara para que se maneje de esta forma</a:t>
            </a:r>
            <a:endParaRPr lang="es-MX" dirty="0" smtClean="0"/>
          </a:p>
        </p:txBody>
      </p:sp>
      <p:pic>
        <p:nvPicPr>
          <p:cNvPr id="13" name="Picture 12" descr="VUCE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400" y="914400"/>
            <a:ext cx="838200" cy="7840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8297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Comunicación de Fallas de VUCEM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pPr marL="342900" lvl="1" indent="-342900">
              <a:buNone/>
            </a:pPr>
            <a:endParaRPr lang="es-MX" sz="1200" b="1" dirty="0" smtClean="0"/>
          </a:p>
          <a:p>
            <a:pPr marL="342900" lvl="1" indent="-342900">
              <a:buNone/>
            </a:pPr>
            <a:r>
              <a:rPr lang="es-MX" sz="2000" b="1" u="sng" dirty="0" smtClean="0"/>
              <a:t>Procedimiento</a:t>
            </a:r>
          </a:p>
          <a:p>
            <a:r>
              <a:rPr lang="es-MX" sz="2000" dirty="0" smtClean="0"/>
              <a:t>CE realizara corte cada media hora de reportes levantados y empresas afectadas a INDEX central para su retroalimentación y seguimiento con las autoridades</a:t>
            </a:r>
          </a:p>
          <a:p>
            <a:r>
              <a:rPr lang="es-MX" sz="2000" dirty="0" smtClean="0"/>
              <a:t>El objetivo es comunicar efectivamente por las vías y procedimiento establecidos la problemática de la industria con el fin de obtener una pronta resolución (corrección de falla o declaración de contingencia)</a:t>
            </a:r>
            <a:endParaRPr lang="es-MX" sz="1800" dirty="0" smtClean="0"/>
          </a:p>
          <a:p>
            <a:pPr lvl="1"/>
            <a:endParaRPr lang="en-US" sz="18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s-MX" sz="2000" b="1" dirty="0" smtClean="0"/>
          </a:p>
          <a:p>
            <a:endParaRPr lang="es-MX" dirty="0" smtClean="0"/>
          </a:p>
        </p:txBody>
      </p:sp>
      <p:pic>
        <p:nvPicPr>
          <p:cNvPr id="13" name="Picture 12" descr="VUC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914400"/>
            <a:ext cx="838200" cy="7840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8297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Agenda</a:t>
            </a:r>
            <a:endParaRPr lang="es-MX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62921342"/>
              </p:ext>
            </p:extLst>
          </p:nvPr>
        </p:nvGraphicFramePr>
        <p:xfrm>
          <a:off x="457200" y="1143000"/>
          <a:ext cx="8229600" cy="3093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914400"/>
                <a:gridCol w="4343400"/>
                <a:gridCol w="2971800"/>
              </a:tblGrid>
              <a:tr h="370840">
                <a:tc>
                  <a:txBody>
                    <a:bodyPr/>
                    <a:lstStyle/>
                    <a:p>
                      <a:endParaRPr lang="es-MX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noProof="0" dirty="0" smtClean="0"/>
                        <a:t>7.30 AM</a:t>
                      </a:r>
                      <a:endParaRPr lang="es-MX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i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“Reporte de Dependencias”</a:t>
                      </a:r>
                    </a:p>
                    <a:p>
                      <a:r>
                        <a:rPr lang="es-MX" sz="1600" i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“Termómetro</a:t>
                      </a:r>
                      <a:r>
                        <a:rPr lang="es-MX" sz="160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VUCEM”</a:t>
                      </a:r>
                      <a:endParaRPr lang="es-MX" sz="1600" i="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b="1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Comité CE</a:t>
                      </a:r>
                      <a:endParaRPr lang="es-MX" sz="1600" b="1" noProof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noProof="0" smtClean="0"/>
                        <a:t>7.45 AM</a:t>
                      </a:r>
                      <a:endParaRPr lang="es-MX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i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“Procedimiento de comunicación de fallas de VUCEM”</a:t>
                      </a:r>
                      <a:endParaRPr lang="es-MX" sz="1600" i="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Comité CE</a:t>
                      </a:r>
                      <a:endParaRPr lang="es-MX" sz="1600" b="1" noProof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noProof="0" smtClean="0"/>
                        <a:t>8.00 AM</a:t>
                      </a:r>
                      <a:endParaRPr lang="es-MX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i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“Resumen de RCGMCE enfocadas a IMMEX”</a:t>
                      </a:r>
                    </a:p>
                    <a:p>
                      <a:r>
                        <a:rPr lang="es-MX" sz="1600" i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“Constancia de importación temporal, retorno o transferencia de contenedores”</a:t>
                      </a:r>
                      <a:endParaRPr lang="es-MX" sz="1600" i="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Lorenzo Bermea Aguilar.  </a:t>
                      </a:r>
                      <a:r>
                        <a:rPr lang="es-MX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Almanza Villarreal Agencia Aduanal.</a:t>
                      </a:r>
                      <a:endParaRPr lang="es-MX" sz="1600" b="1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noProof="0" smtClean="0"/>
                        <a:t>09.00 AM</a:t>
                      </a:r>
                      <a:endParaRPr lang="es-MX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600" i="0" noProof="0" dirty="0" smtClean="0"/>
                        <a:t>Asuntos Generales</a:t>
                      </a:r>
                      <a:endParaRPr lang="es-MX" sz="1600" i="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Comité CE</a:t>
                      </a:r>
                      <a:endParaRPr lang="es-MX" sz="1600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noProof="0" smtClean="0"/>
                        <a:t>09.30 AM</a:t>
                      </a:r>
                      <a:endParaRPr lang="es-MX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i="0" noProof="0" dirty="0" smtClean="0"/>
                        <a:t>Fin</a:t>
                      </a:r>
                      <a:r>
                        <a:rPr lang="es-MX" sz="1600" i="0" baseline="0" noProof="0" dirty="0" smtClean="0"/>
                        <a:t> de Sesión</a:t>
                      </a:r>
                      <a:endParaRPr lang="es-MX" sz="1600" i="1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MX" sz="1600" noProof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Autofit/>
          </a:bodyPr>
          <a:lstStyle/>
          <a:p>
            <a:r>
              <a:rPr lang="es-MX" sz="5400" b="1" dirty="0" smtClean="0"/>
              <a:t>Reporte de Dependencias</a:t>
            </a:r>
            <a:endParaRPr lang="es-MX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Reporte General de Dependencias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es-MX" b="1" dirty="0" smtClean="0"/>
          </a:p>
          <a:p>
            <a:pPr>
              <a:spcBef>
                <a:spcPts val="0"/>
              </a:spcBef>
            </a:pPr>
            <a:endParaRPr lang="es-MX" sz="2000" dirty="0" smtClean="0">
              <a:hlinkClick r:id="rId3"/>
            </a:endParaRPr>
          </a:p>
          <a:p>
            <a:pPr>
              <a:spcBef>
                <a:spcPts val="0"/>
              </a:spcBef>
            </a:pPr>
            <a:endParaRPr lang="es-MX" sz="800" dirty="0" smtClean="0">
              <a:hlinkClick r:id="rId3"/>
            </a:endParaRPr>
          </a:p>
          <a:p>
            <a:pPr>
              <a:spcBef>
                <a:spcPts val="0"/>
              </a:spcBef>
            </a:pPr>
            <a:r>
              <a:rPr lang="es-MX" sz="2000" dirty="0" smtClean="0"/>
              <a:t>(</a:t>
            </a:r>
            <a:r>
              <a:rPr lang="es-MX" sz="2000" dirty="0" smtClean="0">
                <a:hlinkClick r:id="rId4"/>
              </a:rPr>
              <a:t>DOF 09-06-12</a:t>
            </a:r>
            <a:r>
              <a:rPr lang="es-MX" sz="2000" dirty="0" smtClean="0"/>
              <a:t>) Anexo 1 de las RCGMCE para 2012, publicadas el 08-29-12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(</a:t>
            </a:r>
            <a:r>
              <a:rPr lang="en-US" sz="2000" dirty="0" smtClean="0">
                <a:hlinkClick r:id="rId5"/>
              </a:rPr>
              <a:t>DOF 09-07-12</a:t>
            </a:r>
            <a:r>
              <a:rPr lang="en-US" sz="2000" dirty="0" smtClean="0"/>
              <a:t>) </a:t>
            </a:r>
            <a:r>
              <a:rPr lang="es-MX" sz="2000" dirty="0" smtClean="0"/>
              <a:t>Anexos, Glosario de Definiciones y Acrónimos, 4, 7, 8, 9, 10, 11, 12, 13, 14, 15, 16, 17, 19 y 21 de las RCGMCE para 2012</a:t>
            </a:r>
            <a:endParaRPr lang="es-MX" sz="1800" dirty="0" smtClean="0"/>
          </a:p>
          <a:p>
            <a:pPr>
              <a:spcBef>
                <a:spcPts val="0"/>
              </a:spcBef>
              <a:buNone/>
            </a:pPr>
            <a:endParaRPr lang="es-MX" sz="1100" u="sng" dirty="0" smtClean="0"/>
          </a:p>
          <a:p>
            <a:pPr>
              <a:spcBef>
                <a:spcPts val="0"/>
              </a:spcBef>
              <a:buNone/>
            </a:pPr>
            <a:endParaRPr lang="en-US" sz="800" u="sng" dirty="0" smtClean="0"/>
          </a:p>
          <a:p>
            <a:pPr>
              <a:spcBef>
                <a:spcPts val="0"/>
              </a:spcBef>
              <a:buNone/>
            </a:pPr>
            <a:endParaRPr lang="en-US" sz="800" u="sng" dirty="0" smtClean="0"/>
          </a:p>
          <a:p>
            <a:pPr>
              <a:spcBef>
                <a:spcPts val="0"/>
              </a:spcBef>
              <a:buNone/>
            </a:pPr>
            <a:endParaRPr lang="en-US" sz="800" u="sng" dirty="0" smtClean="0"/>
          </a:p>
          <a:p>
            <a:pPr>
              <a:spcBef>
                <a:spcPts val="0"/>
              </a:spcBef>
              <a:buNone/>
            </a:pPr>
            <a:endParaRPr lang="en-US" sz="800" u="sng" dirty="0" smtClean="0"/>
          </a:p>
          <a:p>
            <a:pPr>
              <a:spcBef>
                <a:spcPts val="0"/>
              </a:spcBef>
              <a:buNone/>
            </a:pPr>
            <a:endParaRPr lang="en-US" sz="800" u="sng" dirty="0" smtClean="0"/>
          </a:p>
          <a:p>
            <a:pPr>
              <a:spcBef>
                <a:spcPts val="0"/>
              </a:spcBef>
              <a:buNone/>
            </a:pPr>
            <a:r>
              <a:rPr lang="en-US" sz="2000" u="sng" dirty="0" smtClean="0"/>
              <a:t>Boletines</a:t>
            </a:r>
          </a:p>
          <a:p>
            <a:pPr>
              <a:spcBef>
                <a:spcPts val="0"/>
              </a:spcBef>
            </a:pPr>
            <a:r>
              <a:rPr lang="es-MX" sz="2000" dirty="0" smtClean="0">
                <a:hlinkClick r:id="rId6"/>
              </a:rPr>
              <a:t>No. P065 (09-06-12)</a:t>
            </a:r>
            <a:r>
              <a:rPr lang="es-MX" sz="2000" dirty="0" smtClean="0"/>
              <a:t> – Datos a transmitir de acuerdo con la regla 1.9.16</a:t>
            </a:r>
          </a:p>
          <a:p>
            <a:pPr>
              <a:spcBef>
                <a:spcPts val="0"/>
              </a:spcBef>
            </a:pPr>
            <a:r>
              <a:rPr lang="es-MX" sz="2000" dirty="0" smtClean="0">
                <a:hlinkClick r:id="rId6"/>
              </a:rPr>
              <a:t>No. P066 (09-07-12)</a:t>
            </a:r>
            <a:r>
              <a:rPr lang="es-MX" sz="2000" dirty="0" smtClean="0"/>
              <a:t> – Liberaci</a:t>
            </a:r>
            <a:r>
              <a:rPr lang="es-MX" altLang="zh-CN" sz="2000" dirty="0" smtClean="0"/>
              <a:t>ó</a:t>
            </a:r>
            <a:r>
              <a:rPr lang="es-MX" sz="2000" dirty="0" smtClean="0"/>
              <a:t>n nueva versi</a:t>
            </a:r>
            <a:r>
              <a:rPr lang="es-MX" altLang="zh-CN" sz="2000" dirty="0" smtClean="0"/>
              <a:t>ó</a:t>
            </a:r>
            <a:r>
              <a:rPr lang="es-MX" sz="2000" dirty="0" smtClean="0"/>
              <a:t>n del MSA</a:t>
            </a:r>
          </a:p>
          <a:p>
            <a:pPr>
              <a:spcBef>
                <a:spcPts val="0"/>
              </a:spcBef>
              <a:buNone/>
            </a:pPr>
            <a:endParaRPr lang="es-MX" sz="1000" u="sng" dirty="0" smtClean="0"/>
          </a:p>
          <a:p>
            <a:pPr>
              <a:spcBef>
                <a:spcPts val="0"/>
              </a:spcBef>
              <a:buNone/>
            </a:pPr>
            <a:r>
              <a:rPr lang="es-MX" sz="2000" u="sng" dirty="0" smtClean="0"/>
              <a:t>Comunicados de Prensa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hlinkClick r:id="rId7"/>
              </a:rPr>
              <a:t>071/2012</a:t>
            </a:r>
            <a:r>
              <a:rPr lang="en-US" sz="2000" dirty="0" smtClean="0"/>
              <a:t> </a:t>
            </a:r>
            <a:r>
              <a:rPr lang="es-MX" sz="2000" dirty="0" smtClean="0"/>
              <a:t>– Firma Mexico acuerdos con China, Filipinas y Corea para asistencia administrativa en asuntos aduaneros</a:t>
            </a:r>
          </a:p>
          <a:p>
            <a:pPr>
              <a:spcBef>
                <a:spcPts val="0"/>
              </a:spcBef>
            </a:pPr>
            <a:r>
              <a:rPr lang="es-MX" sz="2000" dirty="0" smtClean="0">
                <a:hlinkClick r:id="rId8"/>
              </a:rPr>
              <a:t>073/2012</a:t>
            </a:r>
            <a:r>
              <a:rPr lang="es-MX" sz="2000" dirty="0" smtClean="0"/>
              <a:t> – El SAT a la vanguardia en el uso de medios electrónicos</a:t>
            </a:r>
          </a:p>
        </p:txBody>
      </p:sp>
      <p:pic>
        <p:nvPicPr>
          <p:cNvPr id="6" name="Picture 5" descr="SAT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33400" y="3171825"/>
            <a:ext cx="1838325" cy="638175"/>
          </a:xfrm>
          <a:prstGeom prst="rect">
            <a:avLst/>
          </a:prstGeom>
        </p:spPr>
      </p:pic>
      <p:pic>
        <p:nvPicPr>
          <p:cNvPr id="7" name="Picture 6" descr="SHCP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33400" y="1066799"/>
            <a:ext cx="1148160" cy="8382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Reporte General de Dependencias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(</a:t>
            </a:r>
            <a:r>
              <a:rPr lang="es-MX" sz="2000" dirty="0" smtClean="0">
                <a:hlinkClick r:id="rId3"/>
              </a:rPr>
              <a:t>09-11-12</a:t>
            </a:r>
            <a:r>
              <a:rPr lang="es-MX" sz="2000" dirty="0" smtClean="0"/>
              <a:t>) Iniciativas claves de CBP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(</a:t>
            </a:r>
            <a:r>
              <a:rPr lang="es-MX" sz="2000" dirty="0" smtClean="0">
                <a:hlinkClick r:id="rId4"/>
              </a:rPr>
              <a:t>09-21-12</a:t>
            </a:r>
            <a:r>
              <a:rPr lang="es-MX" sz="2000" dirty="0" smtClean="0"/>
              <a:t>) Progreso en seguridad de la frontera EUA-Mexico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s-MX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s-MX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(</a:t>
            </a:r>
            <a:r>
              <a:rPr lang="es-MX" sz="2000" dirty="0" smtClean="0">
                <a:hlinkClick r:id="rId5"/>
              </a:rPr>
              <a:t>DOF 09-03-12</a:t>
            </a:r>
            <a:r>
              <a:rPr lang="es-MX" sz="2000" dirty="0" smtClean="0"/>
              <a:t>)  Acuerdo que establece la clasificación de mercancías cuya importación está sujeta a regulación por parte de SAGARPA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(</a:t>
            </a:r>
            <a:r>
              <a:rPr lang="en-US" sz="2000" dirty="0" smtClean="0">
                <a:hlinkClick r:id="rId6"/>
              </a:rPr>
              <a:t>DOF 09-03-12</a:t>
            </a:r>
            <a:r>
              <a:rPr lang="en-US" sz="2000" dirty="0" smtClean="0"/>
              <a:t>)  33a </a:t>
            </a:r>
            <a:r>
              <a:rPr lang="es-MX" sz="2000" dirty="0" smtClean="0"/>
              <a:t>Modificación al Acuerdo por el que SECON emite reglas y criterios de carácter general en materia de Comercio Exterior.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(</a:t>
            </a:r>
            <a:r>
              <a:rPr lang="es-MX" sz="2000" dirty="0" smtClean="0">
                <a:hlinkClick r:id="rId7"/>
              </a:rPr>
              <a:t>DOF 09-05-12</a:t>
            </a:r>
            <a:r>
              <a:rPr lang="es-MX" sz="2000" dirty="0" smtClean="0"/>
              <a:t>) Decreto por el que se modifica la Tarifa de la LIGIE y el Decreto por el que se establecen diversos Programas de PROSEC.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MX" sz="2000" dirty="0" smtClean="0"/>
              <a:t>(</a:t>
            </a:r>
            <a:r>
              <a:rPr lang="es-MX" sz="2000" dirty="0" smtClean="0">
                <a:hlinkClick r:id="rId8"/>
              </a:rPr>
              <a:t>DOF 09-13-12</a:t>
            </a:r>
            <a:r>
              <a:rPr lang="es-MX" sz="2000" dirty="0" smtClean="0"/>
              <a:t>) Decreto por el que se modifica la Tarifa de la LIGIE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(</a:t>
            </a:r>
            <a:r>
              <a:rPr lang="en-US" sz="2000" dirty="0" smtClean="0">
                <a:hlinkClick r:id="rId9"/>
              </a:rPr>
              <a:t>DOF 09-24-12</a:t>
            </a:r>
            <a:r>
              <a:rPr lang="en-US" sz="2000" dirty="0" smtClean="0"/>
              <a:t>) </a:t>
            </a:r>
            <a:r>
              <a:rPr lang="es-MX" sz="2000" dirty="0" smtClean="0"/>
              <a:t>Acuerdo por el que se reduce el plazo de respuesta de trámites inscritos en el Registro Federal de Trámites y Servicios</a:t>
            </a:r>
          </a:p>
        </p:txBody>
      </p:sp>
      <p:pic>
        <p:nvPicPr>
          <p:cNvPr id="4" name="Picture 3" descr="secon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33400" y="2438400"/>
            <a:ext cx="1295400" cy="863600"/>
          </a:xfrm>
          <a:prstGeom prst="rect">
            <a:avLst/>
          </a:prstGeom>
        </p:spPr>
      </p:pic>
      <p:pic>
        <p:nvPicPr>
          <p:cNvPr id="5" name="Picture 4" descr="US CBP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57200" y="914400"/>
            <a:ext cx="2087746" cy="690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Reporte General de Dependencias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sz="2400" b="1" dirty="0" smtClean="0"/>
          </a:p>
          <a:p>
            <a:r>
              <a:rPr lang="es-MX" sz="2000" dirty="0" smtClean="0"/>
              <a:t>CND / 247 (09-10-2012) – Anexos y Glosario de definiciones y acrónimos de las RCGMCE de 2012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s-MX" sz="2000" dirty="0" smtClean="0"/>
          </a:p>
          <a:p>
            <a:r>
              <a:rPr lang="es-MX" sz="2000" dirty="0" smtClean="0"/>
              <a:t>T-0133/2012 – Propuestas CAAAREM incluidas en las RCGMCE para 2012.</a:t>
            </a:r>
          </a:p>
          <a:p>
            <a:r>
              <a:rPr lang="es-MX" sz="2000" dirty="0" smtClean="0"/>
              <a:t>G-0337/2012 – Minuta de la reunión del Comité de Operación de VUCEM</a:t>
            </a:r>
          </a:p>
          <a:p>
            <a:r>
              <a:rPr lang="es-MX" sz="2000" dirty="0" smtClean="0"/>
              <a:t>G-0339/2012 – Anexos 22, 23, 24, 25, 26, 27, 28 y 29 de las RCGMCE</a:t>
            </a:r>
          </a:p>
          <a:p>
            <a:r>
              <a:rPr lang="es-MX" sz="2000" dirty="0" smtClean="0"/>
              <a:t>G-0338/2012 – Decreto que establecen diversos Programas PROSEC</a:t>
            </a:r>
          </a:p>
          <a:p>
            <a:r>
              <a:rPr lang="es-MX" sz="2000" dirty="0" smtClean="0"/>
              <a:t>G-0343/2012 – 5ª Modificación al MOA</a:t>
            </a:r>
          </a:p>
          <a:p>
            <a:r>
              <a:rPr lang="es-MX" sz="2000" dirty="0" smtClean="0"/>
              <a:t>G-0349/2012 – Importación mediante certificados equivalentes</a:t>
            </a:r>
          </a:p>
          <a:p>
            <a:endParaRPr lang="es-MX" sz="2000" dirty="0" smtClean="0"/>
          </a:p>
        </p:txBody>
      </p:sp>
      <p:pic>
        <p:nvPicPr>
          <p:cNvPr id="1026" name="Imagen 1" descr="image002"/>
          <p:cNvPicPr>
            <a:picLocks noChangeAspect="1" noChangeArrowheads="1"/>
          </p:cNvPicPr>
          <p:nvPr/>
        </p:nvPicPr>
        <p:blipFill>
          <a:blip r:embed="rId2" cstate="print"/>
          <a:srcRect l="7911" t="10457" r="63412" b="5882"/>
          <a:stretch>
            <a:fillRect/>
          </a:stretch>
        </p:blipFill>
        <p:spPr bwMode="auto">
          <a:xfrm>
            <a:off x="457200" y="1066800"/>
            <a:ext cx="1676400" cy="92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AAARE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971800"/>
            <a:ext cx="1066800" cy="87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Reporte General de Dependencias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MX" b="1" dirty="0" smtClean="0"/>
          </a:p>
          <a:p>
            <a:pPr>
              <a:buNone/>
            </a:pPr>
            <a:r>
              <a:rPr lang="es-MX" sz="2000" u="sng" dirty="0" smtClean="0"/>
              <a:t>Hojas Informativas</a:t>
            </a:r>
          </a:p>
          <a:p>
            <a:r>
              <a:rPr lang="es-MX" sz="2000" dirty="0" smtClean="0">
                <a:hlinkClick r:id="rId2"/>
              </a:rPr>
              <a:t>No. 104 (09-06-12)</a:t>
            </a:r>
            <a:r>
              <a:rPr lang="es-MX" sz="2000" dirty="0" smtClean="0"/>
              <a:t> –  Registro de múltiples </a:t>
            </a:r>
            <a:r>
              <a:rPr lang="es-MX" sz="2000" dirty="0" err="1" smtClean="0"/>
              <a:t>RFC´s</a:t>
            </a:r>
            <a:r>
              <a:rPr lang="es-MX" sz="2000" dirty="0" smtClean="0"/>
              <a:t> de Consulta para el Servicio Web Digitalización (modo pruebas)</a:t>
            </a:r>
          </a:p>
          <a:p>
            <a:r>
              <a:rPr lang="en-US" sz="2000" dirty="0" smtClean="0">
                <a:hlinkClick r:id="rId3"/>
              </a:rPr>
              <a:t>No. 107 (09-14-12)</a:t>
            </a:r>
            <a:r>
              <a:rPr lang="en-US" sz="2000" dirty="0" smtClean="0"/>
              <a:t> </a:t>
            </a:r>
            <a:r>
              <a:rPr lang="es-MX" sz="2000" dirty="0" smtClean="0"/>
              <a:t>–</a:t>
            </a:r>
            <a:r>
              <a:rPr lang="en-US" sz="2000" dirty="0" smtClean="0"/>
              <a:t> </a:t>
            </a:r>
            <a:r>
              <a:rPr lang="es-MX" sz="2000" dirty="0" smtClean="0"/>
              <a:t>Declaración de origen de las mercancías</a:t>
            </a:r>
          </a:p>
          <a:p>
            <a:r>
              <a:rPr lang="en-US" sz="2000" dirty="0" smtClean="0">
                <a:hlinkClick r:id="rId3"/>
              </a:rPr>
              <a:t>No. 108 (09-14-12)</a:t>
            </a:r>
            <a:r>
              <a:rPr lang="en-US" sz="2000" dirty="0" smtClean="0"/>
              <a:t> </a:t>
            </a:r>
            <a:r>
              <a:rPr lang="es-MX" sz="2000" dirty="0" smtClean="0"/>
              <a:t>– Identificador IP</a:t>
            </a:r>
          </a:p>
          <a:p>
            <a:r>
              <a:rPr lang="en-US" sz="2000" dirty="0" smtClean="0">
                <a:hlinkClick r:id="rId4"/>
              </a:rPr>
              <a:t>No. 110 (09-18-12) </a:t>
            </a:r>
            <a:r>
              <a:rPr lang="es-MX" sz="2000" dirty="0" smtClean="0"/>
              <a:t>– Consulta de Pedimento en VU</a:t>
            </a:r>
          </a:p>
        </p:txBody>
      </p:sp>
      <p:pic>
        <p:nvPicPr>
          <p:cNvPr id="4" name="Picture 3" descr="VUCE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400" y="914400"/>
            <a:ext cx="838200" cy="7840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1830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Reporte General de Dependencias</a:t>
            </a:r>
            <a:endParaRPr lang="es-MX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s-MX" sz="2000" u="sng" dirty="0" smtClean="0"/>
              <a:t>Termómetro VUCEM</a:t>
            </a:r>
            <a:endParaRPr lang="es-MX" sz="2000" u="sng" dirty="0"/>
          </a:p>
        </p:txBody>
      </p:sp>
      <p:pic>
        <p:nvPicPr>
          <p:cNvPr id="13" name="Picture 12" descr="VUC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914400"/>
            <a:ext cx="838200" cy="784006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t="29825" r="1680"/>
          <a:stretch>
            <a:fillRect/>
          </a:stretch>
        </p:blipFill>
        <p:spPr bwMode="auto">
          <a:xfrm>
            <a:off x="70453" y="2438400"/>
            <a:ext cx="8921147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8297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Autofit/>
          </a:bodyPr>
          <a:lstStyle/>
          <a:p>
            <a:r>
              <a:rPr lang="es-MX" sz="5400" b="1" dirty="0" smtClean="0"/>
              <a:t>Procedimiento de comunicación de fallas de VUCEM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726</Words>
  <Application>Microsoft Office PowerPoint</Application>
  <PresentationFormat>On-screen Show (4:3)</PresentationFormat>
  <Paragraphs>103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INDEX REYNOSA Comité de Comercio Exterior</vt:lpstr>
      <vt:lpstr>Agenda</vt:lpstr>
      <vt:lpstr>Reporte de Dependencias</vt:lpstr>
      <vt:lpstr>Reporte General de Dependencias</vt:lpstr>
      <vt:lpstr>Reporte General de Dependencias</vt:lpstr>
      <vt:lpstr>Reporte General de Dependencias</vt:lpstr>
      <vt:lpstr>Reporte General de Dependencias</vt:lpstr>
      <vt:lpstr>Reporte General de Dependencias</vt:lpstr>
      <vt:lpstr>Procedimiento de comunicación de fallas de VUCEM</vt:lpstr>
      <vt:lpstr>Comunicación de Fallas de VUCEM</vt:lpstr>
      <vt:lpstr>Comunicación de Fallas de VUCEM</vt:lpstr>
      <vt:lpstr>Comunicación de Fallas de VUCEM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RAMMAC Comité de Comercio Exterior</dc:title>
  <dc:creator>Salvador Eugenio Domínguez García</dc:creator>
  <cp:lastModifiedBy>Salvador Eugenio Domínguez García</cp:lastModifiedBy>
  <cp:revision>101</cp:revision>
  <dcterms:created xsi:type="dcterms:W3CDTF">2012-08-31T20:52:21Z</dcterms:created>
  <dcterms:modified xsi:type="dcterms:W3CDTF">2012-10-02T20:09:26Z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